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5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64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9E2"/>
    <a:srgbClr val="47ADD1"/>
    <a:srgbClr val="3A868E"/>
    <a:srgbClr val="E0EBF0"/>
    <a:srgbClr val="ADCAD7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chi.ru/wiki/CubeSat" TargetMode="External"/><Relationship Id="rId3" Type="http://schemas.openxmlformats.org/officeDocument/2006/relationships/hyperlink" Target="https://habr.com/ru/company/dauria/" TargetMode="External"/><Relationship Id="rId7" Type="http://schemas.openxmlformats.org/officeDocument/2006/relationships/hyperlink" Target="https://sputnix.ru/ru/sputniki/cubesat-platformy/" TargetMode="External"/><Relationship Id="rId12" Type="http://schemas.openxmlformats.org/officeDocument/2006/relationships/hyperlink" Target="https://aerospace.org/article/8-steps-improving-small-sat-mission-success" TargetMode="External"/><Relationship Id="rId2" Type="http://schemas.openxmlformats.org/officeDocument/2006/relationships/hyperlink" Target="https://kak.220-volt.ru/launch_satelli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i--news-ru.turbopages.org/hi-news.ru/s/eto-interesno/kak-ustroeny-kubsaty-cubesat.html" TargetMode="External"/><Relationship Id="rId11" Type="http://schemas.openxmlformats.org/officeDocument/2006/relationships/hyperlink" Target="https://www.nanosats.eu/sat/tudsat" TargetMode="External"/><Relationship Id="rId5" Type="http://schemas.openxmlformats.org/officeDocument/2006/relationships/hyperlink" Target="https://dernasherbrezon.com/" TargetMode="External"/><Relationship Id="rId10" Type="http://schemas.openxmlformats.org/officeDocument/2006/relationships/hyperlink" Target="https://zen.yandex.ru/media/murkosmosa/pervoe-izobrajenie-krasnoi-planety-sdelannoe-kosmicheskim-apparatom-cubesat-5bd08e4c7f891a00aa253cda" TargetMode="External"/><Relationship Id="rId4" Type="http://schemas.openxmlformats.org/officeDocument/2006/relationships/hyperlink" Target="https://aboutspacejornal.net/&#1082;&#1086;&#1089;&#1084;&#1080;&#1095;&#1077;&#1089;&#1082;&#1080;&#1077;-&#1072;&#1087;&#1087;&#1072;&#1088;&#1072;&#1090;&#1099;/&#1080;&#1089;&#1082;&#1091;&#1089;&#1089;&#1090;&#1074;&#1077;&#1085;&#1085;&#1099;&#1081;-&#1089;&#1087;&#1091;&#1090;&#1085;&#1080;&#1082;-&#1079;&#1077;&#1084;&#1083;&#1080;/&#1084;&#1072;&#1083;&#1099;&#1077;-&#1089;&#1087;&#1091;&#1090;&#1085;&#1080;&#1082;&#1080;/" TargetMode="External"/><Relationship Id="rId9" Type="http://schemas.openxmlformats.org/officeDocument/2006/relationships/hyperlink" Target="https://secretmat.ru/kosmos/nasa_nameren_vplotnuyu_zanyatsya_izucheniem_venery_s_pomoshhyu_sputnika__cubesat_23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5008" y="642918"/>
            <a:ext cx="2857488" cy="2286016"/>
          </a:xfrm>
        </p:spPr>
        <p:txBody>
          <a:bodyPr>
            <a:normAutofit/>
          </a:bodyPr>
          <a:lstStyle/>
          <a:p>
            <a:pPr algn="l"/>
            <a:r>
              <a:rPr lang="ru-RU" sz="4000" b="1" dirty="0"/>
              <a:t>Создание </a:t>
            </a:r>
            <a:br>
              <a:rPr lang="en-US" sz="4000" b="1" dirty="0"/>
            </a:br>
            <a:r>
              <a:rPr lang="ru-RU" sz="4000" b="1" dirty="0"/>
              <a:t>3</a:t>
            </a:r>
            <a:r>
              <a:rPr lang="en-US" sz="4000" b="1" dirty="0"/>
              <a:t>D </a:t>
            </a:r>
            <a:r>
              <a:rPr lang="ru-RU" sz="4000" b="1" dirty="0"/>
              <a:t>модели </a:t>
            </a:r>
            <a:br>
              <a:rPr lang="en-US" sz="4000" b="1" dirty="0"/>
            </a:br>
            <a:r>
              <a:rPr lang="en-US" sz="4000" b="1" dirty="0" err="1"/>
              <a:t>Cubesat</a:t>
            </a:r>
            <a:r>
              <a:rPr lang="en-US" sz="4000" b="1" dirty="0"/>
              <a:t> 2U</a:t>
            </a:r>
            <a:endParaRPr lang="ru-RU" sz="40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4143380"/>
            <a:ext cx="4257628" cy="1752600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sz="2900" b="1" dirty="0">
                <a:solidFill>
                  <a:schemeClr val="tx1"/>
                </a:solidFill>
              </a:rPr>
              <a:t>Хвостов Григорий</a:t>
            </a:r>
          </a:p>
          <a:p>
            <a:pPr algn="r"/>
            <a:r>
              <a:rPr lang="ru-RU" sz="2900" dirty="0">
                <a:solidFill>
                  <a:schemeClr val="tx1"/>
                </a:solidFill>
              </a:rPr>
              <a:t>ГБОУ МО «Сергиево-Посадский физико-математический лицей»,</a:t>
            </a:r>
          </a:p>
          <a:p>
            <a:pPr algn="r"/>
            <a:r>
              <a:rPr lang="ru-RU" sz="2900" dirty="0">
                <a:solidFill>
                  <a:schemeClr val="tx1"/>
                </a:solidFill>
              </a:rPr>
              <a:t>Г. Сергиев Посад</a:t>
            </a:r>
          </a:p>
          <a:p>
            <a:pPr algn="r"/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-1" y="-24"/>
            <a:ext cx="9143996" cy="6858046"/>
            <a:chOff x="-1" y="-24"/>
            <a:chExt cx="9143996" cy="6858046"/>
          </a:xfrm>
        </p:grpSpPr>
        <p:pic>
          <p:nvPicPr>
            <p:cNvPr id="1028" name="Picture 4" descr="https://avatanplus.com/files/resources/original/574edfc4c362f1550c1a18c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" y="-24"/>
              <a:ext cx="4857753" cy="3500462"/>
            </a:xfrm>
            <a:prstGeom prst="rect">
              <a:avLst/>
            </a:prstGeom>
            <a:noFill/>
          </p:spPr>
        </p:pic>
        <p:pic>
          <p:nvPicPr>
            <p:cNvPr id="6" name="Picture 4" descr="https://avatanplus.com/files/resources/original/574edfc4c362f1550c1a18c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0800000">
              <a:off x="4857752" y="3487643"/>
              <a:ext cx="4286243" cy="3370379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besat 2u конкурс2 v2(online-audio-convert.com)">
            <a:hlinkClick r:id="" action="ppaction://media"/>
            <a:extLst>
              <a:ext uri="{FF2B5EF4-FFF2-40B4-BE49-F238E27FC236}">
                <a16:creationId xmlns:a16="http://schemas.microsoft.com/office/drawing/2014/main" id="{9E74B060-66CD-4ECD-8359-9B473A6B66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36712"/>
            <a:ext cx="91440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2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6F09E-798C-4FA8-AA4C-87C9A17E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97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339AC-9FBB-45FB-BAD5-110C1740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1652CD-6181-48D9-95B7-62EF63B6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26E28B-F555-46CC-BEFE-14B1FBBA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2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B7AD8-0DDC-4417-8086-F9BF8082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C8F499-CB19-4CDD-9847-CB6302A67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DFBAE7-46BF-4F06-982E-7E79EE01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ADE82-F4C1-406E-BB33-A4DC1962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B5FF5E-AE9E-4452-A71C-41FDD694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E1AE12-AC95-468A-AB28-0A8AD74E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6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Использованные источники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ru-RU" sz="2000" dirty="0"/>
              <a:t>Как запустить свой спутник</a:t>
            </a:r>
            <a:r>
              <a:rPr lang="en-US" sz="2000" dirty="0"/>
              <a:t> / </a:t>
            </a:r>
            <a:r>
              <a:rPr lang="en-US" sz="2000" dirty="0">
                <a:hlinkClick r:id="rId2"/>
              </a:rPr>
              <a:t>https://kak.220-volt.ru/launch_satellite</a:t>
            </a:r>
            <a:endParaRPr lang="en-US" sz="2000" dirty="0"/>
          </a:p>
          <a:p>
            <a:pPr>
              <a:buNone/>
            </a:pPr>
            <a:r>
              <a:rPr lang="ru-RU" sz="2000" dirty="0"/>
              <a:t>Когда </a:t>
            </a:r>
            <a:r>
              <a:rPr lang="ru-RU" sz="2000" dirty="0" err="1"/>
              <a:t>кубсаты</a:t>
            </a:r>
            <a:r>
              <a:rPr lang="ru-RU" sz="2000" dirty="0"/>
              <a:t> стали большими </a:t>
            </a:r>
            <a:r>
              <a:rPr lang="ru-RU" sz="2000" dirty="0" err="1">
                <a:hlinkClick r:id="rId3" tooltip="Вы не подписаны на этот хаб"/>
              </a:rPr>
              <a:t>Блог</a:t>
            </a:r>
            <a:r>
              <a:rPr lang="ru-RU" sz="2000" dirty="0">
                <a:hlinkClick r:id="rId3" tooltip="Вы не подписаны на этот хаб"/>
              </a:rPr>
              <a:t> компании Даурия </a:t>
            </a:r>
            <a:r>
              <a:rPr lang="ru-RU" sz="2000" dirty="0" err="1">
                <a:hlinkClick r:id="rId3" tooltip="Вы не подписаны на этот хаб"/>
              </a:rPr>
              <a:t>Аэроспейс</a:t>
            </a:r>
            <a:r>
              <a:rPr lang="ru-RU" sz="2000" dirty="0"/>
              <a:t> </a:t>
            </a:r>
            <a:r>
              <a:rPr lang="en-US" sz="2000" dirty="0"/>
              <a:t>/</a:t>
            </a:r>
            <a:r>
              <a:rPr lang="ru-RU" sz="2000" dirty="0"/>
              <a:t> </a:t>
            </a:r>
            <a:r>
              <a:rPr lang="en-US" sz="2000" dirty="0"/>
              <a:t>ttps://habr.com/ru/company/dauria/blog/366807/ </a:t>
            </a:r>
            <a:endParaRPr lang="ru-RU" sz="2000" dirty="0"/>
          </a:p>
          <a:p>
            <a:pPr>
              <a:buNone/>
            </a:pPr>
            <a:r>
              <a:rPr lang="ru-RU" sz="2000" dirty="0"/>
              <a:t>Малые искусственные спутники /</a:t>
            </a:r>
            <a:r>
              <a:rPr lang="en-US" sz="2000" dirty="0">
                <a:hlinkClick r:id="rId4"/>
              </a:rPr>
              <a:t>https://aboutspacejornal.net/</a:t>
            </a:r>
            <a:r>
              <a:rPr lang="ru-RU" sz="2000" dirty="0" err="1">
                <a:hlinkClick r:id="rId4"/>
              </a:rPr>
              <a:t>космические-аппараты</a:t>
            </a:r>
            <a:r>
              <a:rPr lang="ru-RU" sz="2000" dirty="0">
                <a:hlinkClick r:id="rId4"/>
              </a:rPr>
              <a:t>/</a:t>
            </a:r>
            <a:r>
              <a:rPr lang="ru-RU" sz="2000" dirty="0" err="1">
                <a:hlinkClick r:id="rId4"/>
              </a:rPr>
              <a:t>искусственный-спутник-земли</a:t>
            </a:r>
            <a:r>
              <a:rPr lang="ru-RU" sz="2000" dirty="0">
                <a:hlinkClick r:id="rId4"/>
              </a:rPr>
              <a:t>/малые-спутники/</a:t>
            </a:r>
            <a:endParaRPr lang="ru-RU" sz="2000" dirty="0"/>
          </a:p>
          <a:p>
            <a:pPr>
              <a:buNone/>
            </a:pPr>
            <a:r>
              <a:rPr lang="ru-RU" sz="2000" dirty="0"/>
              <a:t>Спецификация конструкции </a:t>
            </a:r>
            <a:r>
              <a:rPr lang="en-US" sz="2000" dirty="0" err="1"/>
              <a:t>Cubesat</a:t>
            </a:r>
            <a:r>
              <a:rPr lang="en-US" sz="2000" dirty="0"/>
              <a:t> /</a:t>
            </a:r>
            <a:r>
              <a:rPr lang="en-US" sz="2000" dirty="0">
                <a:hlinkClick r:id="rId5"/>
              </a:rPr>
              <a:t>https://dernasherbrezon.com/</a:t>
            </a:r>
            <a:endParaRPr lang="ru-RU" sz="2000" dirty="0"/>
          </a:p>
          <a:p>
            <a:pPr>
              <a:buNone/>
            </a:pPr>
            <a:r>
              <a:rPr lang="ru-RU" sz="2000" dirty="0" err="1"/>
              <a:t>Хель</a:t>
            </a:r>
            <a:r>
              <a:rPr lang="ru-RU" sz="2000" dirty="0"/>
              <a:t> И. Как устроены «</a:t>
            </a:r>
            <a:r>
              <a:rPr lang="ru-RU" sz="2000" dirty="0" err="1"/>
              <a:t>кубсаты</a:t>
            </a:r>
            <a:r>
              <a:rPr lang="ru-RU" sz="2000" dirty="0"/>
              <a:t>» (</a:t>
            </a:r>
            <a:r>
              <a:rPr lang="en-US" sz="2000" dirty="0" err="1"/>
              <a:t>Cubesat</a:t>
            </a:r>
            <a:r>
              <a:rPr lang="ru-RU" sz="2000" dirty="0"/>
              <a:t>)? /</a:t>
            </a:r>
            <a:r>
              <a:rPr lang="en-US" sz="2000" dirty="0">
                <a:hlinkClick r:id="rId6"/>
              </a:rPr>
              <a:t>https://hi--news-ru.turbopages.org/hi-news.ru/s/eto-interesno/kak-ustroeny-kubsaty-cubesat.html</a:t>
            </a:r>
            <a:endParaRPr lang="ru-RU" sz="2000" dirty="0"/>
          </a:p>
          <a:p>
            <a:pPr>
              <a:buNone/>
            </a:pPr>
            <a:r>
              <a:rPr lang="en-US" sz="2000" dirty="0" err="1"/>
              <a:t>CubeSat</a:t>
            </a:r>
            <a:r>
              <a:rPr lang="en-US" sz="2000" dirty="0"/>
              <a:t> /http://www.cosmos-journal.ru/articles/686/</a:t>
            </a:r>
            <a:endParaRPr lang="ru-RU" sz="2000" dirty="0"/>
          </a:p>
          <a:p>
            <a:pPr>
              <a:buNone/>
            </a:pPr>
            <a:r>
              <a:rPr lang="en-US" sz="2000" dirty="0" err="1"/>
              <a:t>Cubesat</a:t>
            </a:r>
            <a:r>
              <a:rPr lang="ru-RU" sz="2000" dirty="0"/>
              <a:t>-Платформы /</a:t>
            </a:r>
            <a:r>
              <a:rPr lang="en-US" sz="2000" dirty="0">
                <a:hlinkClick r:id="rId7"/>
              </a:rPr>
              <a:t>https://sputnix.ru/ru/sputniki/cubesat-platformy/</a:t>
            </a:r>
            <a:endParaRPr lang="ru-RU" sz="2000" dirty="0"/>
          </a:p>
          <a:p>
            <a:pPr>
              <a:buNone/>
            </a:pPr>
            <a:r>
              <a:rPr lang="en-US" sz="1800" dirty="0" err="1"/>
              <a:t>CubeSat</a:t>
            </a:r>
            <a:r>
              <a:rPr lang="en-US" sz="1800" dirty="0"/>
              <a:t> - </a:t>
            </a:r>
            <a:r>
              <a:rPr lang="en-US" sz="1800" dirty="0" err="1"/>
              <a:t>CubeSat</a:t>
            </a:r>
            <a:r>
              <a:rPr lang="ru-RU" sz="1800" dirty="0" err="1"/>
              <a:t>Википедия</a:t>
            </a:r>
            <a:r>
              <a:rPr lang="ru-RU" sz="1800" dirty="0"/>
              <a:t>  </a:t>
            </a:r>
            <a:r>
              <a:rPr lang="en-US" sz="1800" dirty="0" err="1"/>
              <a:t>site:wikichi.ru</a:t>
            </a:r>
            <a:r>
              <a:rPr lang="ru-RU" sz="1800" dirty="0"/>
              <a:t> /</a:t>
            </a:r>
            <a:r>
              <a:rPr lang="en-US" sz="1800" dirty="0"/>
              <a:t> </a:t>
            </a:r>
            <a:r>
              <a:rPr lang="en-US" sz="1800" dirty="0">
                <a:hlinkClick r:id="rId8"/>
              </a:rPr>
              <a:t>https://wikichi.ru/wiki/CubeSat</a:t>
            </a:r>
            <a:endParaRPr lang="ru-RU" sz="1800" dirty="0"/>
          </a:p>
          <a:p>
            <a:pPr>
              <a:buNone/>
            </a:pPr>
            <a:r>
              <a:rPr lang="en-US" sz="1800" dirty="0" err="1"/>
              <a:t>CubeSat</a:t>
            </a:r>
            <a:r>
              <a:rPr lang="en-US" sz="1800" dirty="0"/>
              <a:t> /</a:t>
            </a:r>
            <a:r>
              <a:rPr lang="en-US" sz="1900" dirty="0"/>
              <a:t>http://www.cosmos-journal.ru/articles/686/</a:t>
            </a:r>
            <a:endParaRPr lang="ru-RU" sz="1900" dirty="0"/>
          </a:p>
          <a:p>
            <a:pPr>
              <a:buNone/>
            </a:pPr>
            <a:endParaRPr lang="en-US" sz="1900" dirty="0"/>
          </a:p>
          <a:p>
            <a:pPr>
              <a:buNone/>
            </a:pPr>
            <a:endParaRPr lang="ru-RU" dirty="0"/>
          </a:p>
          <a:p>
            <a:pPr>
              <a:buNone/>
            </a:pPr>
            <a:r>
              <a:rPr lang="ru-RU" dirty="0"/>
              <a:t>Использованы фотографии из открытых источников:</a:t>
            </a:r>
          </a:p>
          <a:p>
            <a:pPr>
              <a:buNone/>
            </a:pPr>
            <a:r>
              <a:rPr lang="en-US" sz="1800" dirty="0">
                <a:hlinkClick r:id="rId9"/>
              </a:rPr>
              <a:t>https://secretmat.ru/kosmos/nasa_nameren_vplotnuyu_zanyatsya_izucheniem_venery_s_pomoshhyu_sputnika__cubesat_233</a:t>
            </a:r>
            <a:endParaRPr lang="ru-RU" sz="1800" dirty="0"/>
          </a:p>
          <a:p>
            <a:pPr>
              <a:buNone/>
            </a:pPr>
            <a:r>
              <a:rPr lang="en-US" sz="1800" dirty="0">
                <a:hlinkClick r:id="rId10"/>
              </a:rPr>
              <a:t>https://zen.yandex.ru/media/murkosmosa/pervoe-izobrajenie-krasnoi-planety-sdelannoe-kosmicheskim-apparatom-cubesat-5bd08e4c7f891a00aa253cda</a:t>
            </a:r>
            <a:endParaRPr lang="ru-RU" sz="1800" dirty="0"/>
          </a:p>
          <a:p>
            <a:pPr>
              <a:buNone/>
            </a:pPr>
            <a:r>
              <a:rPr lang="en-US" sz="1800" dirty="0">
                <a:hlinkClick r:id="rId11"/>
              </a:rPr>
              <a:t>https://www.nanosats.eu/sat/tudsat</a:t>
            </a:r>
            <a:endParaRPr lang="ru-RU" sz="1800" dirty="0"/>
          </a:p>
          <a:p>
            <a:pPr>
              <a:buNone/>
            </a:pPr>
            <a:r>
              <a:rPr lang="en-US" sz="1800" dirty="0">
                <a:hlinkClick r:id="rId12"/>
              </a:rPr>
              <a:t>https://aerospace.org/article/8-steps-improving-small-sat-mission-success</a:t>
            </a:r>
            <a:endParaRPr lang="ru-RU" sz="1800" dirty="0"/>
          </a:p>
          <a:p>
            <a:pPr>
              <a:buNone/>
            </a:pPr>
            <a:r>
              <a:rPr lang="en-US" sz="1800" dirty="0"/>
              <a:t>https://zen.yandex.ru/media/murkosmosa/pervoe-izobrajenie-krasnoi-planety-sdelannoe-kosmicheskim-apparatom-cubesat-5bd08e4c7f891a00aa253cda</a:t>
            </a:r>
            <a:endParaRPr lang="ru-RU" sz="1800" dirty="0"/>
          </a:p>
          <a:p>
            <a:pPr>
              <a:buNone/>
            </a:pPr>
            <a:endParaRPr lang="ru-RU" sz="1800" dirty="0"/>
          </a:p>
          <a:p>
            <a:pPr>
              <a:buNone/>
            </a:pPr>
            <a:endParaRPr lang="ru-RU" sz="1800" dirty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ru-RU" sz="3600" b="1" dirty="0"/>
              <a:t>Цели моего проекта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r">
              <a:buNone/>
            </a:pPr>
            <a:r>
              <a:rPr lang="ru-RU" dirty="0"/>
              <a:t>    Создать 3</a:t>
            </a:r>
            <a:r>
              <a:rPr lang="en-US" dirty="0"/>
              <a:t>D </a:t>
            </a:r>
            <a:r>
              <a:rPr lang="ru-RU" dirty="0"/>
              <a:t>модель малого космического спутника (</a:t>
            </a:r>
            <a:r>
              <a:rPr lang="ru-RU" dirty="0" err="1"/>
              <a:t>пикоспутника</a:t>
            </a:r>
            <a:r>
              <a:rPr lang="ru-RU" dirty="0"/>
              <a:t>) модульной кубической формы типа </a:t>
            </a:r>
            <a:r>
              <a:rPr lang="en-US" dirty="0" err="1"/>
              <a:t>Cubesat</a:t>
            </a:r>
            <a:r>
              <a:rPr lang="en-US" dirty="0"/>
              <a:t> 2U</a:t>
            </a:r>
            <a:r>
              <a:rPr lang="ru-RU" dirty="0"/>
              <a:t> как возможный прототип реального спутника, предназначенного для решения исследовательских задач в космосе.</a:t>
            </a:r>
          </a:p>
          <a:p>
            <a:pPr>
              <a:buNone/>
            </a:pPr>
            <a:endParaRPr lang="ru-RU" sz="2200" dirty="0"/>
          </a:p>
          <a:p>
            <a:pPr>
              <a:buNone/>
            </a:pPr>
            <a:r>
              <a:rPr lang="ru-RU" dirty="0"/>
              <a:t>    Осуществить профессиональную пробу в области инженерного дела и проектирования космических аппаратов.</a:t>
            </a:r>
          </a:p>
        </p:txBody>
      </p:sp>
      <p:pic>
        <p:nvPicPr>
          <p:cNvPr id="4" name="Рисунок 3" descr="https://secretmat.ru/data/photo/081817_00532310199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261" y="142876"/>
            <a:ext cx="2859103" cy="150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https://avatars.mds.yandex.net/get-zen_doc/1219524/pub_5bd08e4c7f891a00aa253cda_5bd08e81d1aa7300aabcbea3/scale_1200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888" y="1686874"/>
            <a:ext cx="1213402" cy="102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0100" y="285728"/>
            <a:ext cx="590075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/>
              <a:t>Мои задачи </a:t>
            </a:r>
            <a:br>
              <a:rPr lang="ru-RU" sz="3600" b="1" dirty="0"/>
            </a:br>
            <a:r>
              <a:rPr lang="ru-RU" sz="3600" b="1" dirty="0"/>
              <a:t>в проектировании</a:t>
            </a:r>
            <a:r>
              <a:rPr lang="en-US" sz="3600" b="1" dirty="0"/>
              <a:t> </a:t>
            </a:r>
            <a:r>
              <a:rPr lang="en-US" sz="3600" b="1" dirty="0" err="1"/>
              <a:t>Cubesat</a:t>
            </a:r>
            <a:endParaRPr lang="ru-RU" sz="36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428736"/>
            <a:ext cx="6643734" cy="5000660"/>
          </a:xfrm>
        </p:spPr>
        <p:txBody>
          <a:bodyPr>
            <a:noAutofit/>
          </a:bodyPr>
          <a:lstStyle/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1.Выделить значимые характеристики </a:t>
            </a:r>
            <a:r>
              <a:rPr lang="en-US" sz="1600" dirty="0" err="1"/>
              <a:t>Cubesat</a:t>
            </a:r>
            <a:r>
              <a:rPr lang="en-US" sz="1600" dirty="0"/>
              <a:t> </a:t>
            </a:r>
            <a:r>
              <a:rPr lang="ru-RU" sz="1600" dirty="0"/>
              <a:t>как вида спутников малой </a:t>
            </a:r>
          </a:p>
          <a:p>
            <a:pPr>
              <a:buNone/>
            </a:pPr>
            <a:r>
              <a:rPr lang="ru-RU" sz="1600" dirty="0"/>
              <a:t>величины, летающих на низких орбитах.</a:t>
            </a:r>
          </a:p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2.Изучить спецификацию </a:t>
            </a:r>
            <a:r>
              <a:rPr lang="en-US" sz="1600" dirty="0" err="1"/>
              <a:t>Cubesat</a:t>
            </a:r>
            <a:r>
              <a:rPr lang="ru-RU" sz="1600" dirty="0"/>
              <a:t>, определить границы возможных </a:t>
            </a:r>
          </a:p>
          <a:p>
            <a:pPr>
              <a:buNone/>
            </a:pPr>
            <a:r>
              <a:rPr lang="ru-RU" sz="1600" dirty="0"/>
              <a:t>интерпретаций. </a:t>
            </a:r>
          </a:p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3.Освоить программу 3</a:t>
            </a:r>
            <a:r>
              <a:rPr lang="en-US" sz="1600" dirty="0"/>
              <a:t>D</a:t>
            </a:r>
            <a:r>
              <a:rPr lang="ru-RU" sz="1600" dirty="0"/>
              <a:t> моделирования </a:t>
            </a:r>
            <a:r>
              <a:rPr lang="en-US" sz="1600" dirty="0"/>
              <a:t>Fusion-360</a:t>
            </a:r>
            <a:r>
              <a:rPr lang="ru-RU" sz="1600" dirty="0"/>
              <a:t>.</a:t>
            </a:r>
          </a:p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4.Найти технологические решения для адаптации требований </a:t>
            </a:r>
          </a:p>
          <a:p>
            <a:pPr>
              <a:buNone/>
            </a:pPr>
            <a:r>
              <a:rPr lang="ru-RU" sz="1600" dirty="0"/>
              <a:t>спецификации </a:t>
            </a:r>
            <a:r>
              <a:rPr lang="en-US" sz="1600" dirty="0" err="1"/>
              <a:t>Cubesat</a:t>
            </a:r>
            <a:r>
              <a:rPr lang="ru-RU" sz="1600" dirty="0"/>
              <a:t> к предполагаемым потребностям заказчика и </a:t>
            </a:r>
          </a:p>
          <a:p>
            <a:pPr>
              <a:buNone/>
            </a:pPr>
            <a:r>
              <a:rPr lang="ru-RU" sz="1600" dirty="0"/>
              <a:t>возможностям изготовителя.</a:t>
            </a:r>
          </a:p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5.Сделать 3</a:t>
            </a:r>
            <a:r>
              <a:rPr lang="en-US" sz="1600" dirty="0"/>
              <a:t>D</a:t>
            </a:r>
            <a:r>
              <a:rPr lang="ru-RU" sz="1600" dirty="0"/>
              <a:t> модель </a:t>
            </a:r>
            <a:r>
              <a:rPr lang="en-US" sz="1600" dirty="0" err="1"/>
              <a:t>Cubesat</a:t>
            </a:r>
            <a:r>
              <a:rPr lang="ru-RU" sz="1600" dirty="0"/>
              <a:t> 2</a:t>
            </a:r>
            <a:r>
              <a:rPr lang="en-US" sz="1600" dirty="0"/>
              <a:t>U</a:t>
            </a:r>
            <a:r>
              <a:rPr lang="ru-RU" sz="1600" dirty="0"/>
              <a:t> с помощью </a:t>
            </a:r>
            <a:r>
              <a:rPr lang="en-US" sz="1600" dirty="0"/>
              <a:t>Fusion-360</a:t>
            </a:r>
            <a:endParaRPr lang="ru-RU" sz="1600" dirty="0"/>
          </a:p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6.Апробировать проект на экспертных площадках.</a:t>
            </a:r>
          </a:p>
        </p:txBody>
      </p:sp>
      <p:pic>
        <p:nvPicPr>
          <p:cNvPr id="4" name="Рисунок 3" descr="TUDSat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96" y="1500174"/>
            <a:ext cx="143570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www.leonarddavid.com/wp-content/uploads/2017/11/PHOTO-3-ISARA-3.png"/>
          <p:cNvPicPr/>
          <p:nvPr/>
        </p:nvPicPr>
        <p:blipFill>
          <a:blip r:embed="rId3" cstate="print"/>
          <a:srcRect b="29736"/>
          <a:stretch>
            <a:fillRect/>
          </a:stretch>
        </p:blipFill>
        <p:spPr bwMode="auto">
          <a:xfrm>
            <a:off x="6715140" y="142852"/>
            <a:ext cx="2326812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http://www.pereplet.ru/krylov/images/1529159469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710" y="5143512"/>
            <a:ext cx="1213402" cy="150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3600" b="1" dirty="0"/>
              <a:t>             </a:t>
            </a:r>
            <a:r>
              <a:rPr lang="en-US" sz="3600" b="1" dirty="0" err="1"/>
              <a:t>Cubesat</a:t>
            </a:r>
            <a:r>
              <a:rPr lang="ru-RU" sz="3600" b="1" dirty="0"/>
              <a:t>, я тебя знаю!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44" y="3500438"/>
            <a:ext cx="5429288" cy="3143272"/>
          </a:xfrm>
        </p:spPr>
        <p:txBody>
          <a:bodyPr>
            <a:normAutofit lnSpcReduction="10000"/>
          </a:bodyPr>
          <a:lstStyle/>
          <a:p>
            <a:pPr algn="r">
              <a:buNone/>
            </a:pPr>
            <a:r>
              <a:rPr lang="ru-RU" sz="2400" dirty="0"/>
              <a:t>         </a:t>
            </a:r>
            <a:r>
              <a:rPr lang="ru-RU" sz="1600" dirty="0"/>
              <a:t>В космос </a:t>
            </a:r>
            <a:r>
              <a:rPr lang="ru-RU" sz="1600" dirty="0" err="1"/>
              <a:t>кубсаты</a:t>
            </a:r>
            <a:r>
              <a:rPr lang="ru-RU" sz="1600" dirty="0"/>
              <a:t> выводятся, как правило, сразу по  несколько (и даже до трёх десятков) единиц либо посредством  ракет-носителей , либо с борта   пилотируемых и автоматических  грузовых космических кораблей и орбитальных станций. </a:t>
            </a:r>
          </a:p>
          <a:p>
            <a:pPr algn="r">
              <a:buNone/>
            </a:pPr>
            <a:r>
              <a:rPr lang="ru-RU" sz="1600" dirty="0"/>
              <a:t>Также  для вывода </a:t>
            </a:r>
            <a:r>
              <a:rPr lang="ru-RU" sz="1600" dirty="0" err="1"/>
              <a:t>кубсатов</a:t>
            </a:r>
            <a:r>
              <a:rPr lang="ru-RU" sz="1600" dirty="0"/>
              <a:t> разрабатываются </a:t>
            </a:r>
          </a:p>
          <a:p>
            <a:pPr algn="r">
              <a:buNone/>
            </a:pPr>
            <a:r>
              <a:rPr lang="ru-RU" sz="1600" dirty="0"/>
              <a:t>сверхмалые </a:t>
            </a:r>
            <a:r>
              <a:rPr lang="ru-RU" sz="1600" dirty="0" err="1"/>
              <a:t>ракеты-наноносители</a:t>
            </a:r>
            <a:r>
              <a:rPr lang="ru-RU" sz="1600" dirty="0"/>
              <a:t>.      </a:t>
            </a:r>
          </a:p>
          <a:p>
            <a:pPr algn="r">
              <a:buNone/>
            </a:pPr>
            <a:r>
              <a:rPr lang="ru-RU" sz="1600" dirty="0"/>
              <a:t>             Некоторые </a:t>
            </a:r>
            <a:r>
              <a:rPr lang="ru-RU" sz="1600" dirty="0" err="1"/>
              <a:t>кубсаты</a:t>
            </a:r>
            <a:r>
              <a:rPr lang="ru-RU" sz="1600" dirty="0"/>
              <a:t> стали первыми национальными спутниками своих стран.</a:t>
            </a:r>
            <a:endParaRPr lang="en-US" sz="1600" dirty="0"/>
          </a:p>
          <a:p>
            <a:pPr algn="r">
              <a:buNone/>
            </a:pPr>
            <a:r>
              <a:rPr lang="ru-RU" sz="1600" dirty="0"/>
              <a:t>Но! У </a:t>
            </a:r>
            <a:r>
              <a:rPr lang="ru-RU" sz="1600" dirty="0" err="1"/>
              <a:t>кубсатов</a:t>
            </a:r>
            <a:r>
              <a:rPr lang="ru-RU" sz="1600" dirty="0"/>
              <a:t> относительно небольшой срок функционирования в космическом пространстве. А значит их придется создавать все вновь и вновь…</a:t>
            </a:r>
          </a:p>
          <a:p>
            <a:pPr>
              <a:buNone/>
            </a:pPr>
            <a:endParaRPr lang="ru-RU" sz="2300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5643570" y="3714752"/>
            <a:ext cx="2786082" cy="2570700"/>
            <a:chOff x="5643570" y="3644382"/>
            <a:chExt cx="2786082" cy="2570700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5643570" y="4827241"/>
              <a:ext cx="2775682" cy="1387841"/>
            </a:xfrm>
            <a:prstGeom prst="rect">
              <a:avLst/>
            </a:prstGeom>
            <a:solidFill>
              <a:srgbClr val="C4D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sz="1100" dirty="0">
                  <a:solidFill>
                    <a:schemeClr val="tx1"/>
                  </a:solidFill>
                </a:rPr>
                <a:t>Общее количество запущенных </a:t>
              </a:r>
            </a:p>
            <a:p>
              <a:pPr algn="r"/>
              <a:r>
                <a:rPr lang="ru-RU" sz="1100" dirty="0" err="1">
                  <a:solidFill>
                    <a:schemeClr val="tx1"/>
                  </a:solidFill>
                </a:rPr>
                <a:t>CubeSats</a:t>
              </a:r>
              <a:r>
                <a:rPr lang="ru-RU" sz="1100" dirty="0">
                  <a:solidFill>
                    <a:schemeClr val="tx1"/>
                  </a:solidFill>
                </a:rPr>
                <a:t> по состоянию на 1.01.2021 г. </a:t>
              </a:r>
              <a:r>
                <a:rPr lang="ru-RU" sz="1100" dirty="0" err="1">
                  <a:solidFill>
                    <a:schemeClr val="tx1"/>
                  </a:solidFill>
                </a:rPr>
                <a:t>CubeSat</a:t>
              </a:r>
              <a:r>
                <a:rPr lang="ru-RU" sz="1100" dirty="0">
                  <a:solidFill>
                    <a:schemeClr val="tx1"/>
                  </a:solidFill>
                </a:rPr>
                <a:t> - https://ru.qaz.wiki/wiki/Cubesat</a:t>
              </a:r>
            </a:p>
          </p:txBody>
        </p:sp>
        <p:pic>
          <p:nvPicPr>
            <p:cNvPr id="4" name="Рисунок 3" descr="File:Total-CubeSats-Launche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43570" y="3644382"/>
              <a:ext cx="2786082" cy="1567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1071538" y="5786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14348" y="1285860"/>
            <a:ext cx="7715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ru-RU" sz="1600" dirty="0"/>
              <a:t>       </a:t>
            </a:r>
            <a:r>
              <a:rPr lang="ru-RU" sz="1600" dirty="0" err="1"/>
              <a:t>CubeSat</a:t>
            </a:r>
            <a:r>
              <a:rPr lang="ru-RU" sz="1600" dirty="0"/>
              <a:t> (</a:t>
            </a:r>
            <a:r>
              <a:rPr lang="ru-RU" sz="1600" dirty="0" err="1"/>
              <a:t>Cube</a:t>
            </a:r>
            <a:r>
              <a:rPr lang="ru-RU" sz="1600" dirty="0"/>
              <a:t> </a:t>
            </a:r>
            <a:r>
              <a:rPr lang="ru-RU" sz="1600" dirty="0" err="1"/>
              <a:t>Satellite</a:t>
            </a:r>
            <a:r>
              <a:rPr lang="ru-RU" sz="1600" dirty="0"/>
              <a:t> - кубический спутник, </a:t>
            </a:r>
            <a:r>
              <a:rPr lang="ru-RU" sz="1600" dirty="0" err="1"/>
              <a:t>КубСат</a:t>
            </a:r>
            <a:r>
              <a:rPr lang="ru-RU" sz="1600" dirty="0"/>
              <a:t>) – это малые спутники (</a:t>
            </a:r>
            <a:r>
              <a:rPr lang="ru-RU" sz="1600" dirty="0" err="1"/>
              <a:t>пикоспутники</a:t>
            </a:r>
            <a:r>
              <a:rPr lang="ru-RU" sz="1600" dirty="0"/>
              <a:t>) модульной кубической формы. Самый маленький имеет длину ребра 10 см и массу до 1.33кг. Более крупные спутники имеют форму и массу, кратные 1.5x, 2x, 3x одиночных модулей, состыкованным друг с другом по одной линии.</a:t>
            </a:r>
          </a:p>
          <a:p>
            <a:pPr algn="r">
              <a:buNone/>
            </a:pPr>
            <a:r>
              <a:rPr lang="ru-RU" sz="1600" dirty="0"/>
              <a:t>        История </a:t>
            </a:r>
            <a:r>
              <a:rPr lang="en-US" sz="1600" dirty="0" err="1"/>
              <a:t>CubeSat</a:t>
            </a:r>
            <a:r>
              <a:rPr lang="en-US" sz="1600" dirty="0"/>
              <a:t> </a:t>
            </a:r>
            <a:r>
              <a:rPr lang="ru-RU" sz="1600" dirty="0"/>
              <a:t>началась в 1999 в США как совместный  проект нескольких университетских лабораторий.</a:t>
            </a:r>
          </a:p>
          <a:p>
            <a:pPr algn="r">
              <a:buNone/>
            </a:pPr>
            <a:r>
              <a:rPr lang="ru-RU" sz="1600" dirty="0"/>
              <a:t>         В настоящее время в работе над проектом </a:t>
            </a:r>
            <a:r>
              <a:rPr lang="ru-RU" sz="1600" dirty="0" err="1"/>
              <a:t>CubeSat</a:t>
            </a:r>
            <a:r>
              <a:rPr lang="ru-RU" sz="1600" dirty="0"/>
              <a:t> участвуют более 100 международных </a:t>
            </a:r>
            <a:r>
              <a:rPr lang="ru-RU" sz="1600" dirty="0" err="1"/>
              <a:t>универсистетов</a:t>
            </a:r>
            <a:r>
              <a:rPr lang="ru-RU" sz="1600" dirty="0"/>
              <a:t>, школ и частных предприятий, разрабатывающих </a:t>
            </a:r>
            <a:r>
              <a:rPr lang="ru-RU" sz="1600" dirty="0" err="1"/>
              <a:t>пикоспутники</a:t>
            </a:r>
            <a:r>
              <a:rPr lang="ru-RU" sz="1600" dirty="0"/>
              <a:t> для решения научных, частных и государственных задач.</a:t>
            </a:r>
          </a:p>
        </p:txBody>
      </p:sp>
      <p:pic>
        <p:nvPicPr>
          <p:cNvPr id="10" name="Рисунок 9" descr="https://habrastorage.org/getpro/geektimes/post_images/ed0/b2a/67c/ed0b2a67c2f77299fbc7a537b76eca29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6" y="103652"/>
            <a:ext cx="1500166" cy="132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Что мы ждем от </a:t>
            </a:r>
            <a:r>
              <a:rPr lang="en-US" sz="3600" b="1" dirty="0" err="1"/>
              <a:t>Cubesat</a:t>
            </a:r>
            <a:r>
              <a:rPr lang="ru-RU" sz="3600" b="1" dirty="0"/>
              <a:t>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357422" y="2143116"/>
            <a:ext cx="6215106" cy="4168773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sz="1700" dirty="0"/>
              <a:t>уменьшение стоимости спутника; </a:t>
            </a:r>
          </a:p>
          <a:p>
            <a:pPr algn="just">
              <a:buNone/>
            </a:pPr>
            <a:r>
              <a:rPr lang="ru-RU" sz="1700" dirty="0"/>
              <a:t>уменьшение сроков разработки спутника; </a:t>
            </a:r>
            <a:endParaRPr lang="en-US" sz="1700" dirty="0"/>
          </a:p>
          <a:p>
            <a:pPr algn="just">
              <a:buNone/>
            </a:pPr>
            <a:r>
              <a:rPr lang="ru-RU" sz="1700" dirty="0"/>
              <a:t>обеспечение доступности космоса;</a:t>
            </a:r>
          </a:p>
          <a:p>
            <a:pPr algn="just">
              <a:buNone/>
            </a:pPr>
            <a:r>
              <a:rPr lang="ru-RU" sz="1700" dirty="0"/>
              <a:t>возможность осуществления более частых запусков;</a:t>
            </a:r>
          </a:p>
          <a:p>
            <a:pPr algn="just">
              <a:buNone/>
            </a:pPr>
            <a:r>
              <a:rPr lang="ru-RU" sz="1700" dirty="0"/>
              <a:t>возможность запускать в космос небольшие полезные нагрузки;</a:t>
            </a:r>
          </a:p>
          <a:p>
            <a:pPr algn="just">
              <a:buNone/>
            </a:pPr>
            <a:endParaRPr lang="ru-RU" dirty="0"/>
          </a:p>
          <a:p>
            <a:pPr algn="just">
              <a:buNone/>
            </a:pPr>
            <a:endParaRPr lang="ru-RU" dirty="0"/>
          </a:p>
          <a:p>
            <a:pPr algn="just">
              <a:buNone/>
            </a:pPr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pic>
        <p:nvPicPr>
          <p:cNvPr id="4" name="Рисунок 3" descr="https://www.endurosat.com/wp-content/uploads/2019/06/1u-structure-cubesat-configurator-step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3834" y="142852"/>
            <a:ext cx="135732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https://avatars.mds.yandex.net/get-zen_doc/1328583/pub_5acaa64b4bf161ef0d73fafa_5acb40435816695757143348/scale_1200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15" y="4500570"/>
            <a:ext cx="3586229" cy="221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http://www.pereplet.ru/krylov/images/1529159469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2214554"/>
            <a:ext cx="1213402" cy="150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https://www.nasa.gov/sites/default/files/thumbnails/image/stm-studentbuild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923" y="4500570"/>
            <a:ext cx="1534895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622" y="274638"/>
            <a:ext cx="7158030" cy="796908"/>
          </a:xfrm>
        </p:spPr>
        <p:txBody>
          <a:bodyPr>
            <a:normAutofit fontScale="90000"/>
          </a:bodyPr>
          <a:lstStyle/>
          <a:p>
            <a:pPr algn="r"/>
            <a:br>
              <a:rPr lang="ru-RU" sz="4000" b="1" dirty="0"/>
            </a:br>
            <a:r>
              <a:rPr lang="ru-RU" sz="4000" b="1" dirty="0"/>
              <a:t>Каким должен быть мой </a:t>
            </a:r>
            <a:r>
              <a:rPr lang="en-US" sz="4000" b="1" dirty="0" err="1"/>
              <a:t>Cubesat</a:t>
            </a:r>
            <a:r>
              <a:rPr lang="ru-RU" sz="4000" b="1" dirty="0"/>
              <a:t>? </a:t>
            </a:r>
            <a:br>
              <a:rPr lang="ru-RU" sz="4000" b="1" dirty="0"/>
            </a:br>
            <a:endParaRPr lang="ru-RU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1000100" y="2000240"/>
            <a:ext cx="7572428" cy="2308324"/>
            <a:chOff x="1142976" y="1643050"/>
            <a:chExt cx="7572428" cy="2308324"/>
          </a:xfrm>
        </p:grpSpPr>
        <p:pic>
          <p:nvPicPr>
            <p:cNvPr id="5" name="Рисунок 4" descr="https://avatars.mds.yandex.net/get-zen_doc/1219524/pub_5bd08e4c7f891a00aa253cda_5bd08e81d1aa7300aabcbea3/scale_1200"/>
            <p:cNvPicPr/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1142976" y="1785926"/>
              <a:ext cx="2023208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357554" y="1643050"/>
              <a:ext cx="535785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ru-RU" dirty="0"/>
                <a:t>Максимально легкий.                                             Выполнен из недорогих материалов, выдерживающих воздействия встречающихся температур, давления, радиации.</a:t>
              </a:r>
              <a:r>
                <a:rPr lang="ru-RU" sz="1700" dirty="0"/>
                <a:t> </a:t>
              </a:r>
            </a:p>
            <a:p>
              <a:pPr>
                <a:buNone/>
              </a:pPr>
              <a:r>
                <a:rPr lang="ru-RU" dirty="0"/>
                <a:t>Много свободного места внутри для размещения полезной нагрузки.</a:t>
              </a:r>
            </a:p>
            <a:p>
              <a:pPr>
                <a:buNone/>
              </a:pPr>
              <a:r>
                <a:rPr lang="ru-RU" dirty="0"/>
                <a:t>Раскладные модули солнечных батарей и антенн.</a:t>
              </a:r>
            </a:p>
            <a:p>
              <a:pPr algn="r"/>
              <a:endParaRPr lang="ru-RU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976" y="274638"/>
            <a:ext cx="5829312" cy="796908"/>
          </a:xfrm>
        </p:spPr>
        <p:txBody>
          <a:bodyPr>
            <a:noAutofit/>
          </a:bodyPr>
          <a:lstStyle/>
          <a:p>
            <a:r>
              <a:rPr lang="ru-RU" sz="3600" b="1" dirty="0"/>
              <a:t>Как это сделать? 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062794"/>
              </p:ext>
            </p:extLst>
          </p:nvPr>
        </p:nvGraphicFramePr>
        <p:xfrm>
          <a:off x="457200" y="1071546"/>
          <a:ext cx="8229600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4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b="1" dirty="0"/>
                    </a:p>
                    <a:p>
                      <a:pPr algn="ctr"/>
                      <a:r>
                        <a:rPr lang="ru-RU" b="1" dirty="0"/>
                        <a:t>Необходимые характеристики</a:t>
                      </a:r>
                    </a:p>
                    <a:p>
                      <a:pPr algn="ctr"/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b="1" dirty="0"/>
                    </a:p>
                    <a:p>
                      <a:pPr algn="ctr"/>
                      <a:r>
                        <a:rPr lang="ru-RU" b="1" dirty="0"/>
                        <a:t>Технологические решения</a:t>
                      </a:r>
                    </a:p>
                    <a:p>
                      <a:pPr algn="ctr"/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  <a:p>
                      <a:pPr algn="l"/>
                      <a:endParaRPr lang="ru-RU" dirty="0"/>
                    </a:p>
                    <a:p>
                      <a:pPr algn="l"/>
                      <a:endParaRPr lang="ru-RU" dirty="0"/>
                    </a:p>
                    <a:p>
                      <a:pPr algn="l"/>
                      <a:endParaRPr lang="ru-RU" dirty="0"/>
                    </a:p>
                    <a:p>
                      <a:pPr algn="l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Конструкция каркасного типа с </a:t>
                      </a:r>
                      <a:r>
                        <a:rPr lang="ru-RU" sz="1400" dirty="0" err="1"/>
                        <a:t>неглухими</a:t>
                      </a:r>
                      <a:r>
                        <a:rPr lang="ru-RU" sz="1400" dirty="0"/>
                        <a:t> боковыми панелями.</a:t>
                      </a:r>
                    </a:p>
                    <a:p>
                      <a:r>
                        <a:rPr lang="ru-RU" sz="1400" dirty="0"/>
                        <a:t>Размещение аккумуляторов в неподходящих для полезной нагрузки местах.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/>
                        <a:t>Конструция</a:t>
                      </a:r>
                      <a:r>
                        <a:rPr lang="ru-RU" sz="1400" dirty="0"/>
                        <a:t> и тип раскрытия - лепестковые. Раскрытие с помощью пружин. Удержание в положении «вдоль корпуса» до момента раскрытия с помощью электромагнитов.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Рисунок 5" descr="https://pepl.engin.umich.edu/wp-content/uploads/2017/09/CubeSat_closeup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2428868"/>
            <a:ext cx="1715052" cy="107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LLITED CubeSat in Orbit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0" y="5000636"/>
            <a:ext cx="1708656" cy="125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https://www.endurosat.com/wp-content/uploads/2017/10/endurosat-one-mission-first-bulgarian-cubesat2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72" y="3786190"/>
            <a:ext cx="2286016" cy="8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5786" y="2428868"/>
            <a:ext cx="321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Легкий, до 2.66 кг (2</a:t>
            </a:r>
            <a:r>
              <a:rPr lang="en-US" dirty="0"/>
              <a:t>U)</a:t>
            </a:r>
            <a:r>
              <a:rPr lang="ru-RU" dirty="0"/>
              <a:t>. </a:t>
            </a:r>
          </a:p>
          <a:p>
            <a:pPr algn="r"/>
            <a:r>
              <a:rPr lang="ru-RU" dirty="0"/>
              <a:t>Много свободного места для </a:t>
            </a:r>
          </a:p>
          <a:p>
            <a:pPr algn="r"/>
            <a:r>
              <a:rPr lang="ru-RU" dirty="0"/>
              <a:t>размещения полезной нагрузки.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72166" y="3714752"/>
            <a:ext cx="2571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Использование специального сплава</a:t>
            </a:r>
          </a:p>
          <a:p>
            <a:r>
              <a:rPr lang="ru-RU" sz="1600" dirty="0"/>
              <a:t>алюминия (указан в спецификации), углерода.</a:t>
            </a:r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928794" y="5000636"/>
            <a:ext cx="2141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ru-RU" dirty="0"/>
              <a:t>Раскладные модули солнечных батарей и антенны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8926" y="3714752"/>
            <a:ext cx="314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dirty="0"/>
              <a:t>Выполнен из недорогих </a:t>
            </a:r>
          </a:p>
          <a:p>
            <a:pPr>
              <a:defRPr/>
            </a:pPr>
            <a:r>
              <a:rPr lang="ru-RU" dirty="0"/>
              <a:t>прочных материалов, выдерживающих воздействия внешних факторов.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r>
              <a:rPr lang="ru-RU" dirty="0"/>
              <a:t>Рождение </a:t>
            </a:r>
            <a:r>
              <a:rPr lang="ru-RU" dirty="0" err="1"/>
              <a:t>кубсата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F82BEF-A929-4428-AD15-6D8FE7FC7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5" y="369952"/>
            <a:ext cx="6161130" cy="6118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780</Words>
  <Application>Microsoft Office PowerPoint</Application>
  <PresentationFormat>Экран (4:3)</PresentationFormat>
  <Paragraphs>95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Calibri</vt:lpstr>
      <vt:lpstr>Тема Office</vt:lpstr>
      <vt:lpstr>Создание  3D модели  Cubesat 2U</vt:lpstr>
      <vt:lpstr>Цели моего проекта</vt:lpstr>
      <vt:lpstr>Мои задачи  в проектировании Cubesat</vt:lpstr>
      <vt:lpstr>             Cubesat, я тебя знаю!</vt:lpstr>
      <vt:lpstr>Что мы ждем от Cubesat?</vt:lpstr>
      <vt:lpstr> Каким должен быть мой Cubesat?  </vt:lpstr>
      <vt:lpstr>Как это сделать? </vt:lpstr>
      <vt:lpstr>Рождение кубсата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Использованные 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3D модели Cubesat</dc:title>
  <dc:creator>Пользователь Windows</dc:creator>
  <cp:lastModifiedBy>Григорий Хвостов</cp:lastModifiedBy>
  <cp:revision>24</cp:revision>
  <dcterms:created xsi:type="dcterms:W3CDTF">2021-01-28T15:40:01Z</dcterms:created>
  <dcterms:modified xsi:type="dcterms:W3CDTF">2021-01-31T09:08:18Z</dcterms:modified>
</cp:coreProperties>
</file>